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9" r:id="rId4"/>
    <p:sldId id="266" r:id="rId5"/>
    <p:sldId id="271" r:id="rId6"/>
    <p:sldId id="270" r:id="rId7"/>
    <p:sldId id="268" r:id="rId8"/>
    <p:sldId id="267" r:id="rId9"/>
    <p:sldId id="262" r:id="rId10"/>
    <p:sldId id="272" r:id="rId11"/>
    <p:sldId id="273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EFF8"/>
    <a:srgbClr val="D8EBCD"/>
    <a:srgbClr val="6DD1C5"/>
    <a:srgbClr val="E6E6E6"/>
    <a:srgbClr val="61CDC0"/>
    <a:srgbClr val="3CBFB0"/>
    <a:srgbClr val="1EB7D7"/>
    <a:srgbClr val="C5E4F3"/>
    <a:srgbClr val="D7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38BFB-1241-CA06-F950-0C0A21DCF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C8B78-30FD-602F-D66E-6E626C116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5B346-46F0-1AE7-BFA6-798E04DE1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84D6A-2D7A-4EEF-AA9D-1D0A5757BB14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D78B1-0B8C-7377-D463-948CB50B9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1F1EC-6909-1078-38E6-22803343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BC5D-CA0F-4E04-A0D9-53F6F3D48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01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1083F-F047-DA38-50DD-1D755D5C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815A12-CD3B-EED3-E015-450FB5032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C62F2-A380-92ED-EA82-4E9F55BAD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84D6A-2D7A-4EEF-AA9D-1D0A5757BB14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FCBE6-72E7-C1A5-6E55-C9D4C49E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8B894-1831-E350-6AB1-2FD2E3DEF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BC5D-CA0F-4E04-A0D9-53F6F3D48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9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5229C8-004B-E26A-3E81-0E7DF03C6A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AE130-9448-27C0-3176-9FE2CB128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055A8-43D4-5F0A-6512-4826F0FD9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84D6A-2D7A-4EEF-AA9D-1D0A5757BB14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F4B4F-5715-A260-D26D-6C33008C9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67D4A-B785-1D03-2943-275CDA935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BC5D-CA0F-4E04-A0D9-53F6F3D48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12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B3AC-8581-BAEE-A303-B4BCD931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2C111-85FC-DE40-3FE1-B696A5E19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4B556-6B4B-78D6-68F2-0540A978F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84D6A-2D7A-4EEF-AA9D-1D0A5757BB14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404CD-A815-91D3-B393-8E7BABA47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8D1C3-214F-65AD-C089-414ECFBA9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BC5D-CA0F-4E04-A0D9-53F6F3D48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E3C4D-BB2F-2AFE-E836-3E0C2FBC7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D7B06-68D4-9A3C-232F-33FEEC8E1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95E0F-0760-D8CD-7984-EB069F9B4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84D6A-2D7A-4EEF-AA9D-1D0A5757BB14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7412F-E66F-5EFB-B853-88A212E8B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E43F2-E107-4BBD-53FE-5844742B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BC5D-CA0F-4E04-A0D9-53F6F3D48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5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3BE69-3D07-88E7-0851-45F5CE8A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82780-72C5-211C-6EA0-1640A9DCE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DAAC1-B607-CA4A-F6D4-4143B2205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82F63-D724-5330-EC26-7986DDFA1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84D6A-2D7A-4EEF-AA9D-1D0A5757BB14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4330A-F26A-2C1D-B636-18BA9CF3C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562F3-735F-3E05-D9BB-A5521B6FF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BC5D-CA0F-4E04-A0D9-53F6F3D48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6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0BB63-5D39-0B7D-A318-7D676EE28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C9CF1-6CD5-7CF8-7788-5D7A6CAEB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A13CE-D3CB-52E5-9C02-38F1E45AF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9FBCB-2AB2-C8E6-875F-8DC0286B1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552919-ABCE-7AA2-E05D-E841FFF28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DCBD32-F4EA-1F58-3B1F-0C3105851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84D6A-2D7A-4EEF-AA9D-1D0A5757BB14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DECBE-7E95-8CEA-22A0-A8731A8C5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CC748C-F142-AE0F-C127-C3C56872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BC5D-CA0F-4E04-A0D9-53F6F3D48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84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DB9B-7FDE-252D-F240-E54A2AC2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0D64EB-5E76-281D-3C61-EEF3C745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84D6A-2D7A-4EEF-AA9D-1D0A5757BB14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E0463E-84D1-ADBE-A6BF-B27731EFE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C3818-E163-CB4D-544F-707A1B3FF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BC5D-CA0F-4E04-A0D9-53F6F3D48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1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F1118D-95D0-EBC1-31FF-6D7E4A4A4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84D6A-2D7A-4EEF-AA9D-1D0A5757BB14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356C22-871D-B367-8B18-CF0E672F7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0E3DA-CAB7-D5AC-6EED-C1E0064D3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BC5D-CA0F-4E04-A0D9-53F6F3D48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32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8FF2-061A-CC2B-5ACE-5B5BA0876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FD4BD-B813-03AF-3C28-85623CDDB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DC5E0-30E9-FB31-60DC-BD84FA554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FB482-C5A1-8DA3-A87E-FA37DEA3D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84D6A-2D7A-4EEF-AA9D-1D0A5757BB14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5F6EB-ABEE-90DD-875B-F670DD2FF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D4CA3E-E5DF-6BAA-099D-07FEA82D7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BC5D-CA0F-4E04-A0D9-53F6F3D48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18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400D3-08D7-5BE1-5E8D-66FBEE7D7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9FA14D-3BF8-44D6-2F43-C596F1DD0D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D07E6E-7FB3-CB52-D262-8DCD4242E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72AD0-C5AF-DA6E-327E-3C746D981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84D6A-2D7A-4EEF-AA9D-1D0A5757BB14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2ABC4-B084-0CB4-7816-7AAA091F5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14D22-B5FD-410A-2232-357C0C6A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BC5D-CA0F-4E04-A0D9-53F6F3D48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89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280C7E-4E68-F058-5D04-DA622279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5CDBC-4423-6901-93D7-F10586892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45C5D-011C-CEE0-FD15-0AEC75942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84D6A-2D7A-4EEF-AA9D-1D0A5757BB14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579C8-2984-87BE-B99F-471AF8396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A75E0-33D5-6D29-CF23-F73865FD7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EBC5D-CA0F-4E04-A0D9-53F6F3D48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05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5B3AF7-B81C-B214-739E-F5870AF56D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CEFF8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FAC41F-C6ED-2ACF-722A-5EE2F7DD6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3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2BB5ED0-2062-F38E-E059-82E57E45F429}"/>
              </a:ext>
            </a:extLst>
          </p:cNvPr>
          <p:cNvGrpSpPr/>
          <p:nvPr/>
        </p:nvGrpSpPr>
        <p:grpSpPr>
          <a:xfrm>
            <a:off x="965727" y="1848092"/>
            <a:ext cx="10032710" cy="2021944"/>
            <a:chOff x="1" y="641690"/>
            <a:chExt cx="7841673" cy="17347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C85781-FDC3-3C00-C824-99017F27559D}"/>
                </a:ext>
              </a:extLst>
            </p:cNvPr>
            <p:cNvSpPr/>
            <p:nvPr/>
          </p:nvSpPr>
          <p:spPr>
            <a:xfrm>
              <a:off x="1" y="641690"/>
              <a:ext cx="7841673" cy="1734796"/>
            </a:xfrm>
            <a:prstGeom prst="rect">
              <a:avLst/>
            </a:prstGeom>
            <a:solidFill>
              <a:srgbClr val="DCEFF8"/>
            </a:solidFill>
            <a:ln>
              <a:solidFill>
                <a:srgbClr val="DCEFF8"/>
              </a:solidFill>
            </a:ln>
            <a:effectLst>
              <a:outerShdw blurRad="88900" dist="50800" dir="2700000" algn="tl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A74CBE-3D52-415C-88D2-58ADF2A78AE2}"/>
                </a:ext>
              </a:extLst>
            </p:cNvPr>
            <p:cNvSpPr txBox="1"/>
            <p:nvPr/>
          </p:nvSpPr>
          <p:spPr>
            <a:xfrm>
              <a:off x="967161" y="1152596"/>
              <a:ext cx="4893976" cy="71298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rlin Sans FB Demi" panose="020E0802020502020306" pitchFamily="34" charset="0"/>
                </a:rPr>
                <a:t>MEDICAL INSURANCE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1C12292-1612-967B-9CB1-072F8F60513D}"/>
              </a:ext>
            </a:extLst>
          </p:cNvPr>
          <p:cNvSpPr/>
          <p:nvPr/>
        </p:nvSpPr>
        <p:spPr>
          <a:xfrm>
            <a:off x="0" y="0"/>
            <a:ext cx="1327595" cy="6858000"/>
          </a:xfrm>
          <a:prstGeom prst="rect">
            <a:avLst/>
          </a:prstGeom>
          <a:solidFill>
            <a:srgbClr val="DCEFF8"/>
          </a:solidFill>
          <a:ln>
            <a:solidFill>
              <a:srgbClr val="DCEFF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4514F8-8FC4-1ECE-27D8-98EEE1E6E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754" y="2080257"/>
            <a:ext cx="1327595" cy="1438570"/>
          </a:xfrm>
          <a:prstGeom prst="rect">
            <a:avLst/>
          </a:prstGeom>
          <a:effectLst>
            <a:outerShdw blurRad="76200" dist="50800" dir="2700000" sx="101000" sy="101000" algn="tl" rotWithShape="0">
              <a:prstClr val="black">
                <a:alpha val="33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F45CD5-4B09-7F20-A2DA-08049A9E5940}"/>
              </a:ext>
            </a:extLst>
          </p:cNvPr>
          <p:cNvSpPr txBox="1"/>
          <p:nvPr/>
        </p:nvSpPr>
        <p:spPr>
          <a:xfrm>
            <a:off x="9841906" y="5888052"/>
            <a:ext cx="235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By:</a:t>
            </a:r>
          </a:p>
          <a:p>
            <a:r>
              <a:rPr lang="en-US" dirty="0"/>
              <a:t>Mithul Murugaadev</a:t>
            </a:r>
          </a:p>
        </p:txBody>
      </p:sp>
    </p:spTree>
    <p:extLst>
      <p:ext uri="{BB962C8B-B14F-4D97-AF65-F5344CB8AC3E}">
        <p14:creationId xmlns:p14="http://schemas.microsoft.com/office/powerpoint/2010/main" val="2488595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9C4E82-0718-7695-6421-148F5C5CE9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  <a14:imgEffect>
                      <a14:sharpenSoften amount="-50000"/>
                    </a14:imgEffect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13" r="1" b="13939"/>
          <a:stretch/>
        </p:blipFill>
        <p:spPr>
          <a:xfrm flipH="1">
            <a:off x="-4" y="0"/>
            <a:ext cx="12192004" cy="6866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D8EA0E-D204-8A94-7519-A986BAE1D47B}"/>
              </a:ext>
            </a:extLst>
          </p:cNvPr>
          <p:cNvSpPr/>
          <p:nvPr/>
        </p:nvSpPr>
        <p:spPr>
          <a:xfrm rot="5400000">
            <a:off x="2740903" y="-2218506"/>
            <a:ext cx="614195" cy="6096002"/>
          </a:xfrm>
          <a:prstGeom prst="rect">
            <a:avLst/>
          </a:prstGeom>
          <a:solidFill>
            <a:srgbClr val="DCEFF8"/>
          </a:solidFill>
          <a:ln>
            <a:solidFill>
              <a:srgbClr val="DCEFF8"/>
            </a:solidFill>
          </a:ln>
          <a:effectLst>
            <a:outerShdw blurRad="76200" dist="381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40B4B5-F9B8-3BCF-7324-A99911E4B029}"/>
              </a:ext>
            </a:extLst>
          </p:cNvPr>
          <p:cNvSpPr/>
          <p:nvPr/>
        </p:nvSpPr>
        <p:spPr>
          <a:xfrm>
            <a:off x="11494093" y="6152972"/>
            <a:ext cx="452928" cy="46147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E6C9A-93C2-84E1-9499-3E5A574F98D1}"/>
              </a:ext>
            </a:extLst>
          </p:cNvPr>
          <p:cNvSpPr txBox="1"/>
          <p:nvPr/>
        </p:nvSpPr>
        <p:spPr>
          <a:xfrm>
            <a:off x="925793" y="598662"/>
            <a:ext cx="326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RECOMMENDATION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5DEDE-E613-E6E3-9F53-3304C37DCC4D}"/>
              </a:ext>
            </a:extLst>
          </p:cNvPr>
          <p:cNvSpPr txBox="1"/>
          <p:nvPr/>
        </p:nvSpPr>
        <p:spPr>
          <a:xfrm>
            <a:off x="1418602" y="1931350"/>
            <a:ext cx="67939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Adults and mid adults to invest more in medical insurance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Smokers comprise of a large medical bill coverage by insurance, target them for more investment income.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Beneficiaries with more dependencies rely on heavy bills.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Senior adults incur huge bills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Obesity leads to various chains of health issues. Unhealthy levels of BMI is an indicator of future burden of medical bills.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Young age groups can be made aware through various programs about the risk of leading an unhealthy lifestyle and its impact.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Influence care takers about how health insurance can be of a great help for the teens amid rising obesity and other health issues.</a:t>
            </a:r>
          </a:p>
        </p:txBody>
      </p:sp>
    </p:spTree>
    <p:extLst>
      <p:ext uri="{BB962C8B-B14F-4D97-AF65-F5344CB8AC3E}">
        <p14:creationId xmlns:p14="http://schemas.microsoft.com/office/powerpoint/2010/main" val="2302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7EC5FF-72FF-ADF3-D1E8-9DFD1532E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  <a14:imgEffect>
                      <a14:sharpenSoften amount="-50000"/>
                    </a14:imgEffect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14" r="291" b="15587"/>
          <a:stretch/>
        </p:blipFill>
        <p:spPr>
          <a:xfrm flipH="1">
            <a:off x="-5" y="0"/>
            <a:ext cx="1219200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D8EA0E-D204-8A94-7519-A986BAE1D47B}"/>
              </a:ext>
            </a:extLst>
          </p:cNvPr>
          <p:cNvSpPr/>
          <p:nvPr/>
        </p:nvSpPr>
        <p:spPr>
          <a:xfrm rot="5400000">
            <a:off x="2740903" y="-2218506"/>
            <a:ext cx="614195" cy="6096002"/>
          </a:xfrm>
          <a:prstGeom prst="rect">
            <a:avLst/>
          </a:prstGeom>
          <a:solidFill>
            <a:srgbClr val="DCEFF8"/>
          </a:solidFill>
          <a:ln>
            <a:solidFill>
              <a:srgbClr val="DCEFF8"/>
            </a:solidFill>
          </a:ln>
          <a:effectLst>
            <a:outerShdw blurRad="76200" dist="381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40B4B5-F9B8-3BCF-7324-A99911E4B029}"/>
              </a:ext>
            </a:extLst>
          </p:cNvPr>
          <p:cNvSpPr/>
          <p:nvPr/>
        </p:nvSpPr>
        <p:spPr>
          <a:xfrm>
            <a:off x="11494093" y="6152972"/>
            <a:ext cx="452928" cy="46147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825F59-C562-CECF-E92C-205CAF137709}"/>
              </a:ext>
            </a:extLst>
          </p:cNvPr>
          <p:cNvSpPr txBox="1"/>
          <p:nvPr/>
        </p:nvSpPr>
        <p:spPr>
          <a:xfrm>
            <a:off x="917247" y="598662"/>
            <a:ext cx="1937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6A9D80-5685-B350-5839-65D1048D19B9}"/>
              </a:ext>
            </a:extLst>
          </p:cNvPr>
          <p:cNvSpPr txBox="1"/>
          <p:nvPr/>
        </p:nvSpPr>
        <p:spPr>
          <a:xfrm>
            <a:off x="1418602" y="1931350"/>
            <a:ext cx="67939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Targeting adults and mid age adults who are potential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Targeting beneficiaries with more dependencies result in more medical insurance usage.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Healthy lifestyle choices can decrease the burden in the future.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Rising smoking cases on older teens and young adults are an indicator of solid challenges in the near future.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Awareness programs highlighting the impact of smoking and obesity can be prioritized.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684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1FA86E-20D8-0604-2A8C-D764804AE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3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891450E-7C77-8630-169C-EA3350A11ED7}"/>
              </a:ext>
            </a:extLst>
          </p:cNvPr>
          <p:cNvGrpSpPr/>
          <p:nvPr/>
        </p:nvGrpSpPr>
        <p:grpSpPr>
          <a:xfrm>
            <a:off x="5229336" y="2458187"/>
            <a:ext cx="6962664" cy="1107545"/>
            <a:chOff x="426474" y="641690"/>
            <a:chExt cx="7415200" cy="116422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D8D24A5-0215-22FD-A038-BE660489D5AE}"/>
                </a:ext>
              </a:extLst>
            </p:cNvPr>
            <p:cNvSpPr/>
            <p:nvPr/>
          </p:nvSpPr>
          <p:spPr>
            <a:xfrm>
              <a:off x="426474" y="641690"/>
              <a:ext cx="7415200" cy="1164222"/>
            </a:xfrm>
            <a:prstGeom prst="rect">
              <a:avLst/>
            </a:prstGeom>
            <a:solidFill>
              <a:srgbClr val="DCEFF8"/>
            </a:solidFill>
            <a:ln>
              <a:solidFill>
                <a:srgbClr val="DCEFF8"/>
              </a:solidFill>
            </a:ln>
            <a:effectLst>
              <a:outerShdw blurRad="88900" dist="50800" dir="2700000" algn="tl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9A3382-C8E5-D50C-F9FE-85A3C40D7577}"/>
                </a:ext>
              </a:extLst>
            </p:cNvPr>
            <p:cNvSpPr txBox="1"/>
            <p:nvPr/>
          </p:nvSpPr>
          <p:spPr>
            <a:xfrm>
              <a:off x="2613015" y="884097"/>
              <a:ext cx="3042118" cy="67940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rlin Sans FB Demi" panose="020E0802020502020306" pitchFamily="34" charset="0"/>
                </a:rPr>
                <a:t>THANK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455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7 L -0.42851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3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A28B8A-42A5-CBDB-37B6-7CB7AAA690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0" b="6802"/>
          <a:stretch/>
        </p:blipFill>
        <p:spPr>
          <a:xfrm flipH="1">
            <a:off x="0" y="-16802"/>
            <a:ext cx="12192000" cy="68748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E3E0EA-1BDD-DF6C-B514-4A767B41944F}"/>
              </a:ext>
            </a:extLst>
          </p:cNvPr>
          <p:cNvSpPr/>
          <p:nvPr/>
        </p:nvSpPr>
        <p:spPr>
          <a:xfrm rot="5400000">
            <a:off x="2319479" y="-1550558"/>
            <a:ext cx="755073" cy="5394039"/>
          </a:xfrm>
          <a:prstGeom prst="rect">
            <a:avLst/>
          </a:prstGeom>
          <a:solidFill>
            <a:srgbClr val="DCEFF8"/>
          </a:solidFill>
          <a:ln>
            <a:solidFill>
              <a:srgbClr val="DCEFF8"/>
            </a:solidFill>
          </a:ln>
          <a:effectLst>
            <a:outerShdw blurRad="76200" dist="381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6DA98-ACA3-1B5F-EBDB-6E0BC79BCF9D}"/>
              </a:ext>
            </a:extLst>
          </p:cNvPr>
          <p:cNvSpPr txBox="1"/>
          <p:nvPr/>
        </p:nvSpPr>
        <p:spPr>
          <a:xfrm>
            <a:off x="1814942" y="854074"/>
            <a:ext cx="1764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AGENDA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60CEC2-A5F6-E875-64A5-BE4BD7849638}"/>
              </a:ext>
            </a:extLst>
          </p:cNvPr>
          <p:cNvSpPr txBox="1"/>
          <p:nvPr/>
        </p:nvSpPr>
        <p:spPr>
          <a:xfrm>
            <a:off x="1623701" y="2110811"/>
            <a:ext cx="430708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688D626-70CF-A78D-7DE1-F230E739EEFF}"/>
              </a:ext>
            </a:extLst>
          </p:cNvPr>
          <p:cNvSpPr/>
          <p:nvPr/>
        </p:nvSpPr>
        <p:spPr>
          <a:xfrm>
            <a:off x="11494093" y="6152972"/>
            <a:ext cx="452928" cy="46147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2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25A88C-FC8B-F632-7505-FD3493CF1D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  <a14:imgEffect>
                      <a14:sharpenSoften amount="-50000"/>
                    </a14:imgEffect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311" b="31657"/>
          <a:stretch/>
        </p:blipFill>
        <p:spPr>
          <a:xfrm flipH="1">
            <a:off x="-2" y="-16802"/>
            <a:ext cx="12192001" cy="68746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D8EA0E-D204-8A94-7519-A986BAE1D47B}"/>
              </a:ext>
            </a:extLst>
          </p:cNvPr>
          <p:cNvSpPr/>
          <p:nvPr/>
        </p:nvSpPr>
        <p:spPr>
          <a:xfrm rot="5400000">
            <a:off x="3789356" y="-3574610"/>
            <a:ext cx="503103" cy="8081818"/>
          </a:xfrm>
          <a:prstGeom prst="rect">
            <a:avLst/>
          </a:prstGeom>
          <a:solidFill>
            <a:srgbClr val="DCEFF8"/>
          </a:solidFill>
          <a:ln>
            <a:solidFill>
              <a:srgbClr val="DCEFF8"/>
            </a:solidFill>
          </a:ln>
          <a:effectLst>
            <a:outerShdw blurRad="76200" dist="381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16CDD75-9B7B-3006-A14F-0DBBED1CABEE}"/>
              </a:ext>
            </a:extLst>
          </p:cNvPr>
          <p:cNvSpPr/>
          <p:nvPr/>
        </p:nvSpPr>
        <p:spPr>
          <a:xfrm>
            <a:off x="11494093" y="6152972"/>
            <a:ext cx="452928" cy="46147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0151E-5D33-7F54-9904-BBE956CAA772}"/>
              </a:ext>
            </a:extLst>
          </p:cNvPr>
          <p:cNvSpPr txBox="1"/>
          <p:nvPr/>
        </p:nvSpPr>
        <p:spPr>
          <a:xfrm>
            <a:off x="350377" y="250855"/>
            <a:ext cx="72126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Generations move towards a healthier living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80DCA-06F7-BE78-4419-50A3C548FE06}"/>
              </a:ext>
            </a:extLst>
          </p:cNvPr>
          <p:cNvSpPr txBox="1"/>
          <p:nvPr/>
        </p:nvSpPr>
        <p:spPr>
          <a:xfrm>
            <a:off x="1862983" y="5253938"/>
            <a:ext cx="8913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Senior adults and mid age adults are more prone to obesity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Teens show there is potential risk of rising obesity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Adults and mid age adults contribute a larger part of beneficiaries.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CE3C6A-8B57-4BDC-D004-E4C874F42B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98" t="21968" r="8738" b="14413"/>
          <a:stretch/>
        </p:blipFill>
        <p:spPr>
          <a:xfrm>
            <a:off x="350377" y="904549"/>
            <a:ext cx="8342715" cy="417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25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9EE71C-1AA3-0D37-6A02-FCFFDC7D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  <a14:imgEffect>
                      <a14:sharpenSoften amount="-50000"/>
                    </a14:imgEffect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311" b="31657"/>
          <a:stretch/>
        </p:blipFill>
        <p:spPr>
          <a:xfrm flipH="1">
            <a:off x="0" y="-16614"/>
            <a:ext cx="12192001" cy="68746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D8EA0E-D204-8A94-7519-A986BAE1D47B}"/>
              </a:ext>
            </a:extLst>
          </p:cNvPr>
          <p:cNvSpPr/>
          <p:nvPr/>
        </p:nvSpPr>
        <p:spPr>
          <a:xfrm rot="5400000">
            <a:off x="3789356" y="-3574610"/>
            <a:ext cx="503103" cy="8081818"/>
          </a:xfrm>
          <a:prstGeom prst="rect">
            <a:avLst/>
          </a:prstGeom>
          <a:solidFill>
            <a:srgbClr val="DCEFF8"/>
          </a:solidFill>
          <a:ln>
            <a:solidFill>
              <a:srgbClr val="DCEFF8"/>
            </a:solidFill>
          </a:ln>
          <a:effectLst>
            <a:outerShdw blurRad="76200" dist="381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D5224-D59A-811D-03F2-1B4553C472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8"/>
          <a:stretch/>
        </p:blipFill>
        <p:spPr>
          <a:xfrm>
            <a:off x="258330" y="1239140"/>
            <a:ext cx="6227907" cy="495175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DD1BC58-1C99-8F62-D12A-33BB517F8A77}"/>
              </a:ext>
            </a:extLst>
          </p:cNvPr>
          <p:cNvSpPr/>
          <p:nvPr/>
        </p:nvSpPr>
        <p:spPr>
          <a:xfrm>
            <a:off x="11494093" y="6152972"/>
            <a:ext cx="452928" cy="46147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3D8BE-0807-62D6-8D6D-DCD748BC915F}"/>
              </a:ext>
            </a:extLst>
          </p:cNvPr>
          <p:cNvSpPr txBox="1"/>
          <p:nvPr/>
        </p:nvSpPr>
        <p:spPr>
          <a:xfrm>
            <a:off x="350377" y="250855"/>
            <a:ext cx="72126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Smoking and obesity hit hard the expenditure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D0C8E-BBE8-365B-B15D-8589CC80B5BE}"/>
              </a:ext>
            </a:extLst>
          </p:cNvPr>
          <p:cNvSpPr txBox="1"/>
          <p:nvPr/>
        </p:nvSpPr>
        <p:spPr>
          <a:xfrm>
            <a:off x="7159940" y="1636924"/>
            <a:ext cx="43583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Irrespective of smoking habits, obese and overweight categories tend share a larger count of beneficiaries.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Average cost per person is prominently high for smokers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are sizeable no. of no-smokers in the list of receivers.</a:t>
            </a:r>
          </a:p>
        </p:txBody>
      </p:sp>
    </p:spTree>
    <p:extLst>
      <p:ext uri="{BB962C8B-B14F-4D97-AF65-F5344CB8AC3E}">
        <p14:creationId xmlns:p14="http://schemas.microsoft.com/office/powerpoint/2010/main" val="115601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165DBDB-8935-24C0-A678-240F9B0054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  <a14:imgEffect>
                      <a14:sharpenSoften amount="-50000"/>
                    </a14:imgEffect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311" b="31657"/>
          <a:stretch/>
        </p:blipFill>
        <p:spPr>
          <a:xfrm flipH="1">
            <a:off x="-2" y="-16802"/>
            <a:ext cx="12192001" cy="68746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415F0C-FD60-1BB5-8438-3CF9224CBC3D}"/>
              </a:ext>
            </a:extLst>
          </p:cNvPr>
          <p:cNvSpPr/>
          <p:nvPr/>
        </p:nvSpPr>
        <p:spPr>
          <a:xfrm rot="5400000">
            <a:off x="3789356" y="-3574610"/>
            <a:ext cx="503103" cy="8081818"/>
          </a:xfrm>
          <a:prstGeom prst="rect">
            <a:avLst/>
          </a:prstGeom>
          <a:solidFill>
            <a:srgbClr val="DCEFF8"/>
          </a:solidFill>
          <a:ln>
            <a:solidFill>
              <a:srgbClr val="DCEFF8"/>
            </a:solidFill>
          </a:ln>
          <a:effectLst>
            <a:outerShdw blurRad="76200" dist="381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BE9BB1-F368-343A-39A3-F0E59D8C50FA}"/>
              </a:ext>
            </a:extLst>
          </p:cNvPr>
          <p:cNvSpPr/>
          <p:nvPr/>
        </p:nvSpPr>
        <p:spPr>
          <a:xfrm>
            <a:off x="11494093" y="6152972"/>
            <a:ext cx="452928" cy="46147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2C0748-F0E4-C704-15EA-181880703D1B}"/>
              </a:ext>
            </a:extLst>
          </p:cNvPr>
          <p:cNvSpPr txBox="1"/>
          <p:nvPr/>
        </p:nvSpPr>
        <p:spPr>
          <a:xfrm>
            <a:off x="350377" y="250855"/>
            <a:ext cx="72126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Alarming rate of old teen smokers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5AE4CE-A723-BE3B-74BB-FB5809A358DA}"/>
              </a:ext>
            </a:extLst>
          </p:cNvPr>
          <p:cNvGrpSpPr/>
          <p:nvPr/>
        </p:nvGrpSpPr>
        <p:grpSpPr>
          <a:xfrm>
            <a:off x="1" y="1136778"/>
            <a:ext cx="7733945" cy="4426534"/>
            <a:chOff x="0" y="1165637"/>
            <a:chExt cx="8691074" cy="510760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3FBF3ED-E502-F8C1-1E59-3281ACFCC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906" t="18857" r="8808" b="6666"/>
            <a:stretch/>
          </p:blipFill>
          <p:spPr>
            <a:xfrm>
              <a:off x="0" y="1165637"/>
              <a:ext cx="8691073" cy="51076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B1DCDB-1486-97A2-6AAC-286590EDF0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649" t="14943" r="1077" b="78826"/>
            <a:stretch/>
          </p:blipFill>
          <p:spPr>
            <a:xfrm>
              <a:off x="7634699" y="1165637"/>
              <a:ext cx="1056375" cy="49789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027C7B6-E8D1-242C-0EC1-0C4B9D12AAA1}"/>
              </a:ext>
            </a:extLst>
          </p:cNvPr>
          <p:cNvSpPr txBox="1"/>
          <p:nvPr/>
        </p:nvSpPr>
        <p:spPr>
          <a:xfrm>
            <a:off x="8168356" y="1352528"/>
            <a:ext cx="346247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18-20 age group constitute a high portion of beneficiaries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old teen age group also amount to a larger smokers population comparatively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is a visible increase in smoking habits till the age group of 42-44</a:t>
            </a:r>
          </a:p>
        </p:txBody>
      </p:sp>
    </p:spTree>
    <p:extLst>
      <p:ext uri="{BB962C8B-B14F-4D97-AF65-F5344CB8AC3E}">
        <p14:creationId xmlns:p14="http://schemas.microsoft.com/office/powerpoint/2010/main" val="2861632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66D490-972A-3F50-6290-BA6F5FEEF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  <a14:imgEffect>
                      <a14:sharpenSoften amount="-50000"/>
                    </a14:imgEffect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311" b="31657"/>
          <a:stretch/>
        </p:blipFill>
        <p:spPr>
          <a:xfrm flipH="1">
            <a:off x="-3" y="-16802"/>
            <a:ext cx="12192334" cy="68748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415F0C-FD60-1BB5-8438-3CF9224CBC3D}"/>
              </a:ext>
            </a:extLst>
          </p:cNvPr>
          <p:cNvSpPr/>
          <p:nvPr/>
        </p:nvSpPr>
        <p:spPr>
          <a:xfrm rot="5400000">
            <a:off x="3789356" y="-3574610"/>
            <a:ext cx="503103" cy="8081818"/>
          </a:xfrm>
          <a:prstGeom prst="rect">
            <a:avLst/>
          </a:prstGeom>
          <a:solidFill>
            <a:srgbClr val="DCEFF8"/>
          </a:solidFill>
          <a:ln>
            <a:solidFill>
              <a:srgbClr val="DCEFF8"/>
            </a:solidFill>
          </a:ln>
          <a:effectLst>
            <a:outerShdw blurRad="76200" dist="381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6A8EEC-E2D1-79AC-4F27-B12CBD4DA0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06" t="18912" r="9300" b="6224"/>
          <a:stretch/>
        </p:blipFill>
        <p:spPr>
          <a:xfrm>
            <a:off x="0" y="1076769"/>
            <a:ext cx="7609084" cy="452625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30BE098-A442-6D81-9674-B1D2DC7B91FD}"/>
              </a:ext>
            </a:extLst>
          </p:cNvPr>
          <p:cNvSpPr/>
          <p:nvPr/>
        </p:nvSpPr>
        <p:spPr>
          <a:xfrm>
            <a:off x="11494093" y="6152972"/>
            <a:ext cx="452928" cy="46147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577AD-3D43-389E-3ABC-5B30581537FB}"/>
              </a:ext>
            </a:extLst>
          </p:cNvPr>
          <p:cNvSpPr txBox="1"/>
          <p:nvPr/>
        </p:nvSpPr>
        <p:spPr>
          <a:xfrm>
            <a:off x="350377" y="250855"/>
            <a:ext cx="72126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Obese cases are rising 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51421-F2B5-4964-041E-975FD2D7E841}"/>
              </a:ext>
            </a:extLst>
          </p:cNvPr>
          <p:cNvSpPr txBox="1"/>
          <p:nvPr/>
        </p:nvSpPr>
        <p:spPr>
          <a:xfrm>
            <a:off x="8168356" y="1352528"/>
            <a:ext cx="36162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18-20 age group account for a large part of the beneficiaries.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of the policy holders are in the overweight, obese category.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6069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75C01C-055A-6D4C-C181-CB596911D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  <a14:imgEffect>
                      <a14:sharpenSoften amount="-50000"/>
                    </a14:imgEffect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311" b="31657"/>
          <a:stretch/>
        </p:blipFill>
        <p:spPr>
          <a:xfrm flipH="1">
            <a:off x="-2" y="-16802"/>
            <a:ext cx="12192001" cy="68746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D8EA0E-D204-8A94-7519-A986BAE1D47B}"/>
              </a:ext>
            </a:extLst>
          </p:cNvPr>
          <p:cNvSpPr/>
          <p:nvPr/>
        </p:nvSpPr>
        <p:spPr>
          <a:xfrm rot="5400000">
            <a:off x="3789356" y="-3574610"/>
            <a:ext cx="503103" cy="8081818"/>
          </a:xfrm>
          <a:prstGeom prst="rect">
            <a:avLst/>
          </a:prstGeom>
          <a:solidFill>
            <a:srgbClr val="DCEFF8"/>
          </a:solidFill>
          <a:ln>
            <a:solidFill>
              <a:srgbClr val="DCEFF8"/>
            </a:solidFill>
          </a:ln>
          <a:effectLst>
            <a:outerShdw blurRad="76200" dist="381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E67A1AA-4C90-07D8-DC4A-F924CD1C37F6}"/>
              </a:ext>
            </a:extLst>
          </p:cNvPr>
          <p:cNvSpPr/>
          <p:nvPr/>
        </p:nvSpPr>
        <p:spPr>
          <a:xfrm>
            <a:off x="11494093" y="6152972"/>
            <a:ext cx="452928" cy="46147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7A729C-71A0-6794-A1F6-CBEEF11DCDCB}"/>
              </a:ext>
            </a:extLst>
          </p:cNvPr>
          <p:cNvSpPr txBox="1"/>
          <p:nvPr/>
        </p:nvSpPr>
        <p:spPr>
          <a:xfrm>
            <a:off x="350377" y="250855"/>
            <a:ext cx="72126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Poor Health is an early indicator of expenditure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C48D7CF-CF1F-91A1-05EC-25F87B8A6125}"/>
              </a:ext>
            </a:extLst>
          </p:cNvPr>
          <p:cNvGrpSpPr/>
          <p:nvPr/>
        </p:nvGrpSpPr>
        <p:grpSpPr>
          <a:xfrm>
            <a:off x="0" y="1239142"/>
            <a:ext cx="7686493" cy="3546504"/>
            <a:chOff x="81634" y="1589519"/>
            <a:chExt cx="7686493" cy="35465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84E9FB-0636-8D1F-56A1-9C266FFB7D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1" r="10897" b="8757"/>
            <a:stretch/>
          </p:blipFill>
          <p:spPr>
            <a:xfrm>
              <a:off x="81634" y="1589519"/>
              <a:ext cx="7686493" cy="354650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1BBA88-1E12-CB7B-B3CF-7148658F4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14" t="5981" b="75700"/>
            <a:stretch/>
          </p:blipFill>
          <p:spPr>
            <a:xfrm>
              <a:off x="6289704" y="1589519"/>
              <a:ext cx="887339" cy="76199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C1C1DB2-9059-E6B8-5258-71A50E89E140}"/>
              </a:ext>
            </a:extLst>
          </p:cNvPr>
          <p:cNvSpPr txBox="1"/>
          <p:nvPr/>
        </p:nvSpPr>
        <p:spPr>
          <a:xfrm>
            <a:off x="7954711" y="1483036"/>
            <a:ext cx="361629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Larger sum of charges are seen in the obese category.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Substantial density of population are in the overweight and obese category.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is a microscale of increase in charges with increase in BMI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0493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9DEEE8-4B78-EC5F-7288-99B3F522B3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  <a14:imgEffect>
                      <a14:sharpenSoften amount="-50000"/>
                    </a14:imgEffect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311" b="31657"/>
          <a:stretch/>
        </p:blipFill>
        <p:spPr>
          <a:xfrm flipH="1">
            <a:off x="-2" y="-16802"/>
            <a:ext cx="12192001" cy="68746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D8EA0E-D204-8A94-7519-A986BAE1D47B}"/>
              </a:ext>
            </a:extLst>
          </p:cNvPr>
          <p:cNvSpPr/>
          <p:nvPr/>
        </p:nvSpPr>
        <p:spPr>
          <a:xfrm rot="5400000">
            <a:off x="3789356" y="-3574610"/>
            <a:ext cx="503103" cy="8081818"/>
          </a:xfrm>
          <a:prstGeom prst="rect">
            <a:avLst/>
          </a:prstGeom>
          <a:solidFill>
            <a:srgbClr val="DCEFF8"/>
          </a:solidFill>
          <a:ln>
            <a:solidFill>
              <a:srgbClr val="DCEFF8"/>
            </a:solidFill>
          </a:ln>
          <a:effectLst>
            <a:outerShdw blurRad="76200" dist="381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2FC90-C877-7605-4A65-6D83746954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"/>
          <a:stretch/>
        </p:blipFill>
        <p:spPr>
          <a:xfrm>
            <a:off x="8761346" y="769125"/>
            <a:ext cx="3430653" cy="458054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3B90296-41D8-0776-7747-6F7369C6FD18}"/>
              </a:ext>
            </a:extLst>
          </p:cNvPr>
          <p:cNvSpPr/>
          <p:nvPr/>
        </p:nvSpPr>
        <p:spPr>
          <a:xfrm>
            <a:off x="11494093" y="6152972"/>
            <a:ext cx="452928" cy="46147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0C766-AB60-A500-1A71-A2D2CC5BC058}"/>
              </a:ext>
            </a:extLst>
          </p:cNvPr>
          <p:cNvSpPr txBox="1"/>
          <p:nvPr/>
        </p:nvSpPr>
        <p:spPr>
          <a:xfrm>
            <a:off x="350377" y="250855"/>
            <a:ext cx="72126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Older the age, higher the spend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7767D3-CC41-54F3-AE6D-6DD5CE08A690}"/>
              </a:ext>
            </a:extLst>
          </p:cNvPr>
          <p:cNvSpPr txBox="1"/>
          <p:nvPr/>
        </p:nvSpPr>
        <p:spPr>
          <a:xfrm>
            <a:off x="1619996" y="5076196"/>
            <a:ext cx="77239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mid age adults and senior adults spend higher amounts proportionately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Adults and mid age adults have hefty bills.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Both these categories have an unhealthy BMI on average.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56F2BD-A7AC-147E-3DA5-D15C266B3C86}"/>
              </a:ext>
            </a:extLst>
          </p:cNvPr>
          <p:cNvGrpSpPr/>
          <p:nvPr/>
        </p:nvGrpSpPr>
        <p:grpSpPr>
          <a:xfrm>
            <a:off x="0" y="1016949"/>
            <a:ext cx="8523572" cy="3760149"/>
            <a:chOff x="-2" y="1469876"/>
            <a:chExt cx="8691075" cy="399488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065282-69CC-3702-6C79-A5EDDB077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98" r="10608"/>
            <a:stretch/>
          </p:blipFill>
          <p:spPr>
            <a:xfrm>
              <a:off x="-2" y="1469876"/>
              <a:ext cx="8691075" cy="399488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D52ED7-E11E-CA0E-6FB2-C9F0796842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58" t="6299" b="79436"/>
            <a:stretch/>
          </p:blipFill>
          <p:spPr>
            <a:xfrm>
              <a:off x="6657173" y="1469876"/>
              <a:ext cx="995740" cy="608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8747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54ABCF-27B9-128F-1BC0-694762E0A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  <a14:imgEffect>
                      <a14:sharpenSoften amount="-50000"/>
                    </a14:imgEffect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311" b="31657"/>
          <a:stretch/>
        </p:blipFill>
        <p:spPr>
          <a:xfrm flipH="1">
            <a:off x="-2" y="-16802"/>
            <a:ext cx="12192001" cy="68746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D8EA0E-D204-8A94-7519-A986BAE1D47B}"/>
              </a:ext>
            </a:extLst>
          </p:cNvPr>
          <p:cNvSpPr/>
          <p:nvPr/>
        </p:nvSpPr>
        <p:spPr>
          <a:xfrm rot="5400000">
            <a:off x="3789356" y="-3574610"/>
            <a:ext cx="503103" cy="8081818"/>
          </a:xfrm>
          <a:prstGeom prst="rect">
            <a:avLst/>
          </a:prstGeom>
          <a:solidFill>
            <a:srgbClr val="DCEFF8"/>
          </a:solidFill>
          <a:ln>
            <a:solidFill>
              <a:srgbClr val="DCEFF8"/>
            </a:solidFill>
          </a:ln>
          <a:effectLst>
            <a:outerShdw blurRad="76200" dist="381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DDB04-8E12-B66D-F781-80ADDC2993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0"/>
          <a:stretch/>
        </p:blipFill>
        <p:spPr>
          <a:xfrm>
            <a:off x="350377" y="1264777"/>
            <a:ext cx="4571872" cy="470018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A40B4B5-F9B8-3BCF-7324-A99911E4B029}"/>
              </a:ext>
            </a:extLst>
          </p:cNvPr>
          <p:cNvSpPr/>
          <p:nvPr/>
        </p:nvSpPr>
        <p:spPr>
          <a:xfrm>
            <a:off x="11494093" y="6152972"/>
            <a:ext cx="452928" cy="46147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FDA9CD-9481-6F2F-B12D-82DAD65D9163}"/>
              </a:ext>
            </a:extLst>
          </p:cNvPr>
          <p:cNvSpPr txBox="1"/>
          <p:nvPr/>
        </p:nvSpPr>
        <p:spPr>
          <a:xfrm>
            <a:off x="350377" y="250855"/>
            <a:ext cx="72126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More dependencies cause Higher charges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A9CE4-557F-8D14-1758-4848D70C04BA}"/>
              </a:ext>
            </a:extLst>
          </p:cNvPr>
          <p:cNvSpPr txBox="1"/>
          <p:nvPr/>
        </p:nvSpPr>
        <p:spPr>
          <a:xfrm>
            <a:off x="5873807" y="2100040"/>
            <a:ext cx="36162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sizable no. of Beneficiaries have lesser 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Average charge is high for beneficiaries having 2 or more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0287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469</Words>
  <Application>Microsoft Office PowerPoint</Application>
  <PresentationFormat>Widescreen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Berlin Sans FB Demi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mithul md</dc:creator>
  <cp:lastModifiedBy>mithul md</cp:lastModifiedBy>
  <cp:revision>27</cp:revision>
  <dcterms:created xsi:type="dcterms:W3CDTF">2022-12-17T08:49:43Z</dcterms:created>
  <dcterms:modified xsi:type="dcterms:W3CDTF">2022-12-18T13:42:23Z</dcterms:modified>
</cp:coreProperties>
</file>